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46F1D-A82D-4F17-8209-6EB1C6856776}" type="doc">
      <dgm:prSet loTypeId="urn:microsoft.com/office/officeart/2005/8/layout/equatio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295AD5-221B-4DCA-B9F8-026AD44A1386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PPE for use against CBRNE agents consists of respiratory and dermal protection.  </a:t>
          </a:r>
        </a:p>
      </dgm:t>
    </dgm:pt>
    <dgm:pt modelId="{8430EA12-7F17-4C98-BDCE-E2B04A44D5B9}" type="parTrans" cxnId="{0CA53141-B441-4C1E-B0C1-19B873183AC3}">
      <dgm:prSet/>
      <dgm:spPr/>
      <dgm:t>
        <a:bodyPr/>
        <a:lstStyle/>
        <a:p>
          <a:endParaRPr lang="en-US"/>
        </a:p>
      </dgm:t>
    </dgm:pt>
    <dgm:pt modelId="{49C6C0D6-A239-4C4E-8CF8-2F37EE810920}" type="sibTrans" cxnId="{0CA53141-B441-4C1E-B0C1-19B873183AC3}">
      <dgm:prSet/>
      <dgm:spPr/>
      <dgm:t>
        <a:bodyPr/>
        <a:lstStyle/>
        <a:p>
          <a:endParaRPr lang="en-US"/>
        </a:p>
      </dgm:t>
    </dgm:pt>
    <dgm:pt modelId="{9655BBF6-9FF6-4022-A0ED-6780003028F0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level of protection that is required will depend upon:</a:t>
          </a:r>
        </a:p>
      </dgm:t>
    </dgm:pt>
    <dgm:pt modelId="{F8CD5EF9-B830-470E-B358-1068FEE653E2}" type="parTrans" cxnId="{FC297320-4389-4953-8E4E-272CD20C3D5F}">
      <dgm:prSet/>
      <dgm:spPr/>
      <dgm:t>
        <a:bodyPr/>
        <a:lstStyle/>
        <a:p>
          <a:endParaRPr lang="en-US"/>
        </a:p>
      </dgm:t>
    </dgm:pt>
    <dgm:pt modelId="{6BA3E66D-7FC6-41D2-9447-A150E525B883}" type="sibTrans" cxnId="{FC297320-4389-4953-8E4E-272CD20C3D5F}">
      <dgm:prSet/>
      <dgm:spPr/>
      <dgm:t>
        <a:bodyPr/>
        <a:lstStyle/>
        <a:p>
          <a:endParaRPr lang="en-US"/>
        </a:p>
      </dgm:t>
    </dgm:pt>
    <dgm:pt modelId="{4CD6D72E-ABF8-44F2-A712-17F6C8AEA76F}">
      <dgm:prSet/>
      <dgm:spPr/>
      <dgm:t>
        <a:bodyPr/>
        <a:lstStyle/>
        <a:p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specific agent.</a:t>
          </a:r>
        </a:p>
      </dgm:t>
    </dgm:pt>
    <dgm:pt modelId="{56C69C39-7F3F-4B59-BAC9-3BEADBC5D0D7}" type="parTrans" cxnId="{724CC04B-D5BD-4631-8D76-BC6D7CD70FD3}">
      <dgm:prSet/>
      <dgm:spPr/>
      <dgm:t>
        <a:bodyPr/>
        <a:lstStyle/>
        <a:p>
          <a:endParaRPr lang="en-US"/>
        </a:p>
      </dgm:t>
    </dgm:pt>
    <dgm:pt modelId="{03087581-947B-4AC8-8011-7B2BF2EAD44A}" type="sibTrans" cxnId="{724CC04B-D5BD-4631-8D76-BC6D7CD70FD3}">
      <dgm:prSet/>
      <dgm:spPr/>
      <dgm:t>
        <a:bodyPr/>
        <a:lstStyle/>
        <a:p>
          <a:endParaRPr lang="en-US"/>
        </a:p>
      </dgm:t>
    </dgm:pt>
    <dgm:pt modelId="{A9C9FEA4-E958-4D1E-BB2C-B88A323A2910}">
      <dgm:prSet/>
      <dgm:spPr/>
      <dgm:t>
        <a:bodyPr/>
        <a:lstStyle/>
        <a:p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conditions under which the equipment is worn.</a:t>
          </a:r>
        </a:p>
      </dgm:t>
    </dgm:pt>
    <dgm:pt modelId="{8740B851-A961-4981-BB5B-AB42186C42E2}" type="parTrans" cxnId="{5B59B76B-46F6-4F9D-8EB9-5945FDED1581}">
      <dgm:prSet/>
      <dgm:spPr/>
      <dgm:t>
        <a:bodyPr/>
        <a:lstStyle/>
        <a:p>
          <a:endParaRPr lang="en-US"/>
        </a:p>
      </dgm:t>
    </dgm:pt>
    <dgm:pt modelId="{A7847D7E-2F2A-46C9-855D-805F9C7C48B0}" type="sibTrans" cxnId="{5B59B76B-46F6-4F9D-8EB9-5945FDED1581}">
      <dgm:prSet/>
      <dgm:spPr/>
      <dgm:t>
        <a:bodyPr/>
        <a:lstStyle/>
        <a:p>
          <a:endParaRPr lang="en-US"/>
        </a:p>
      </dgm:t>
    </dgm:pt>
    <dgm:pt modelId="{01A0A7BB-0BEB-4D0A-B74F-06CF5D16FB38}">
      <dgm:prSet/>
      <dgm:spPr/>
      <dgm:t>
        <a:bodyPr/>
        <a:lstStyle/>
        <a:p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activities and exposure level of the personnel.</a:t>
          </a:r>
        </a:p>
      </dgm:t>
    </dgm:pt>
    <dgm:pt modelId="{907A4906-3E28-49F1-9F94-55CEF5F0C4D1}" type="parTrans" cxnId="{D1AE61FA-C165-4304-80BA-CE587AB45DA1}">
      <dgm:prSet/>
      <dgm:spPr/>
      <dgm:t>
        <a:bodyPr/>
        <a:lstStyle/>
        <a:p>
          <a:endParaRPr lang="en-US"/>
        </a:p>
      </dgm:t>
    </dgm:pt>
    <dgm:pt modelId="{4866A728-623E-4206-AC93-8ABB30B308C8}" type="sibTrans" cxnId="{D1AE61FA-C165-4304-80BA-CE587AB45DA1}">
      <dgm:prSet/>
      <dgm:spPr/>
      <dgm:t>
        <a:bodyPr/>
        <a:lstStyle/>
        <a:p>
          <a:endParaRPr lang="en-US"/>
        </a:p>
      </dgm:t>
    </dgm:pt>
    <dgm:pt modelId="{70E1ACB0-B4E7-48C6-9DCC-CD1FF84208A6}" type="pres">
      <dgm:prSet presAssocID="{26E46F1D-A82D-4F17-8209-6EB1C685677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DA5D32-3F76-4870-9A1E-38E65197D78E}" type="pres">
      <dgm:prSet presAssocID="{60295AD5-221B-4DCA-B9F8-026AD44A138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4B725-C4BF-4137-AD1C-28B6B16B545A}" type="pres">
      <dgm:prSet presAssocID="{49C6C0D6-A239-4C4E-8CF8-2F37EE810920}" presName="spacerL" presStyleCnt="0"/>
      <dgm:spPr/>
    </dgm:pt>
    <dgm:pt modelId="{58B400FC-5B46-4DCF-9230-42E7468D148F}" type="pres">
      <dgm:prSet presAssocID="{49C6C0D6-A239-4C4E-8CF8-2F37EE810920}" presName="sibTrans" presStyleLbl="sibTrans2D1" presStyleIdx="0" presStyleCnt="1"/>
      <dgm:spPr/>
      <dgm:t>
        <a:bodyPr/>
        <a:lstStyle/>
        <a:p>
          <a:endParaRPr lang="en-US"/>
        </a:p>
      </dgm:t>
    </dgm:pt>
    <dgm:pt modelId="{49CB2572-9DE4-4321-96FB-B78536429A18}" type="pres">
      <dgm:prSet presAssocID="{49C6C0D6-A239-4C4E-8CF8-2F37EE810920}" presName="spacerR" presStyleCnt="0"/>
      <dgm:spPr/>
    </dgm:pt>
    <dgm:pt modelId="{43EC290C-E384-4FBD-A1B4-3946E9AE18A2}" type="pres">
      <dgm:prSet presAssocID="{9655BBF6-9FF6-4022-A0ED-6780003028F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9BA2CD-1A0E-4C40-AA7E-928EF53BD5B3}" type="presOf" srcId="{60295AD5-221B-4DCA-B9F8-026AD44A1386}" destId="{53DA5D32-3F76-4870-9A1E-38E65197D78E}" srcOrd="0" destOrd="0" presId="urn:microsoft.com/office/officeart/2005/8/layout/equation1"/>
    <dgm:cxn modelId="{FC297320-4389-4953-8E4E-272CD20C3D5F}" srcId="{26E46F1D-A82D-4F17-8209-6EB1C6856776}" destId="{9655BBF6-9FF6-4022-A0ED-6780003028F0}" srcOrd="1" destOrd="0" parTransId="{F8CD5EF9-B830-470E-B358-1068FEE653E2}" sibTransId="{6BA3E66D-7FC6-41D2-9447-A150E525B883}"/>
    <dgm:cxn modelId="{5B59B76B-46F6-4F9D-8EB9-5945FDED1581}" srcId="{9655BBF6-9FF6-4022-A0ED-6780003028F0}" destId="{A9C9FEA4-E958-4D1E-BB2C-B88A323A2910}" srcOrd="1" destOrd="0" parTransId="{8740B851-A961-4981-BB5B-AB42186C42E2}" sibTransId="{A7847D7E-2F2A-46C9-855D-805F9C7C48B0}"/>
    <dgm:cxn modelId="{0CA53141-B441-4C1E-B0C1-19B873183AC3}" srcId="{26E46F1D-A82D-4F17-8209-6EB1C6856776}" destId="{60295AD5-221B-4DCA-B9F8-026AD44A1386}" srcOrd="0" destOrd="0" parTransId="{8430EA12-7F17-4C98-BDCE-E2B04A44D5B9}" sibTransId="{49C6C0D6-A239-4C4E-8CF8-2F37EE810920}"/>
    <dgm:cxn modelId="{190BA725-1893-4F77-80C8-4AE70D7605FE}" type="presOf" srcId="{9655BBF6-9FF6-4022-A0ED-6780003028F0}" destId="{43EC290C-E384-4FBD-A1B4-3946E9AE18A2}" srcOrd="0" destOrd="0" presId="urn:microsoft.com/office/officeart/2005/8/layout/equation1"/>
    <dgm:cxn modelId="{F59D12BD-F8C5-41AD-BFE2-F9885B28A7C6}" type="presOf" srcId="{01A0A7BB-0BEB-4D0A-B74F-06CF5D16FB38}" destId="{43EC290C-E384-4FBD-A1B4-3946E9AE18A2}" srcOrd="0" destOrd="3" presId="urn:microsoft.com/office/officeart/2005/8/layout/equation1"/>
    <dgm:cxn modelId="{D1AE61FA-C165-4304-80BA-CE587AB45DA1}" srcId="{9655BBF6-9FF6-4022-A0ED-6780003028F0}" destId="{01A0A7BB-0BEB-4D0A-B74F-06CF5D16FB38}" srcOrd="2" destOrd="0" parTransId="{907A4906-3E28-49F1-9F94-55CEF5F0C4D1}" sibTransId="{4866A728-623E-4206-AC93-8ABB30B308C8}"/>
    <dgm:cxn modelId="{5E24DA51-0A67-4F6B-A809-187C2EE45AA6}" type="presOf" srcId="{A9C9FEA4-E958-4D1E-BB2C-B88A323A2910}" destId="{43EC290C-E384-4FBD-A1B4-3946E9AE18A2}" srcOrd="0" destOrd="2" presId="urn:microsoft.com/office/officeart/2005/8/layout/equation1"/>
    <dgm:cxn modelId="{724CC04B-D5BD-4631-8D76-BC6D7CD70FD3}" srcId="{9655BBF6-9FF6-4022-A0ED-6780003028F0}" destId="{4CD6D72E-ABF8-44F2-A712-17F6C8AEA76F}" srcOrd="0" destOrd="0" parTransId="{56C69C39-7F3F-4B59-BAC9-3BEADBC5D0D7}" sibTransId="{03087581-947B-4AC8-8011-7B2BF2EAD44A}"/>
    <dgm:cxn modelId="{C26569E5-8A6D-45D7-AFEB-6556B7C90A4B}" type="presOf" srcId="{26E46F1D-A82D-4F17-8209-6EB1C6856776}" destId="{70E1ACB0-B4E7-48C6-9DCC-CD1FF84208A6}" srcOrd="0" destOrd="0" presId="urn:microsoft.com/office/officeart/2005/8/layout/equation1"/>
    <dgm:cxn modelId="{7C83A8ED-1893-4CF6-967D-78AA7E365E85}" type="presOf" srcId="{4CD6D72E-ABF8-44F2-A712-17F6C8AEA76F}" destId="{43EC290C-E384-4FBD-A1B4-3946E9AE18A2}" srcOrd="0" destOrd="1" presId="urn:microsoft.com/office/officeart/2005/8/layout/equation1"/>
    <dgm:cxn modelId="{A4248D70-55B5-48A1-8958-7C5FAD5FAF39}" type="presOf" srcId="{49C6C0D6-A239-4C4E-8CF8-2F37EE810920}" destId="{58B400FC-5B46-4DCF-9230-42E7468D148F}" srcOrd="0" destOrd="0" presId="urn:microsoft.com/office/officeart/2005/8/layout/equation1"/>
    <dgm:cxn modelId="{F6DC94CC-2C34-4180-BDDD-DC1E7A3D4F00}" type="presParOf" srcId="{70E1ACB0-B4E7-48C6-9DCC-CD1FF84208A6}" destId="{53DA5D32-3F76-4870-9A1E-38E65197D78E}" srcOrd="0" destOrd="0" presId="urn:microsoft.com/office/officeart/2005/8/layout/equation1"/>
    <dgm:cxn modelId="{E7CBD105-024D-45CA-9F86-220B0E0D6025}" type="presParOf" srcId="{70E1ACB0-B4E7-48C6-9DCC-CD1FF84208A6}" destId="{DE44B725-C4BF-4137-AD1C-28B6B16B545A}" srcOrd="1" destOrd="0" presId="urn:microsoft.com/office/officeart/2005/8/layout/equation1"/>
    <dgm:cxn modelId="{944D7820-229C-4A69-AB86-B9701D85AC60}" type="presParOf" srcId="{70E1ACB0-B4E7-48C6-9DCC-CD1FF84208A6}" destId="{58B400FC-5B46-4DCF-9230-42E7468D148F}" srcOrd="2" destOrd="0" presId="urn:microsoft.com/office/officeart/2005/8/layout/equation1"/>
    <dgm:cxn modelId="{5C8C853A-EA63-4446-B7F0-A7F9EE9C3B61}" type="presParOf" srcId="{70E1ACB0-B4E7-48C6-9DCC-CD1FF84208A6}" destId="{49CB2572-9DE4-4321-96FB-B78536429A18}" srcOrd="3" destOrd="0" presId="urn:microsoft.com/office/officeart/2005/8/layout/equation1"/>
    <dgm:cxn modelId="{22256D66-7112-498C-A9ED-88D36E2F2F31}" type="presParOf" srcId="{70E1ACB0-B4E7-48C6-9DCC-CD1FF84208A6}" destId="{43EC290C-E384-4FBD-A1B4-3946E9AE18A2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A5D32-3F76-4870-9A1E-38E65197D78E}">
      <dsp:nvSpPr>
        <dsp:cNvPr id="0" name=""/>
        <dsp:cNvSpPr/>
      </dsp:nvSpPr>
      <dsp:spPr>
        <a:xfrm>
          <a:off x="5816" y="200775"/>
          <a:ext cx="3999799" cy="39997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PPE for use against CBRNE agents consists of respiratory and dermal protection.  </a:t>
          </a:r>
        </a:p>
      </dsp:txBody>
      <dsp:txXfrm>
        <a:off x="591573" y="786532"/>
        <a:ext cx="2828285" cy="2828285"/>
      </dsp:txXfrm>
    </dsp:sp>
    <dsp:sp modelId="{58B400FC-5B46-4DCF-9230-42E7468D148F}">
      <dsp:nvSpPr>
        <dsp:cNvPr id="0" name=""/>
        <dsp:cNvSpPr/>
      </dsp:nvSpPr>
      <dsp:spPr>
        <a:xfrm>
          <a:off x="4330399" y="1040733"/>
          <a:ext cx="2319883" cy="2319883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637899" y="1518629"/>
        <a:ext cx="1704883" cy="1364091"/>
      </dsp:txXfrm>
    </dsp:sp>
    <dsp:sp modelId="{43EC290C-E384-4FBD-A1B4-3946E9AE18A2}">
      <dsp:nvSpPr>
        <dsp:cNvPr id="0" name=""/>
        <dsp:cNvSpPr/>
      </dsp:nvSpPr>
      <dsp:spPr>
        <a:xfrm>
          <a:off x="6975067" y="200775"/>
          <a:ext cx="3999799" cy="39997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level of protection that is required will depend upon: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specific agent.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conditions under which the equipment is worn.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activities and exposure level of the personnel.</a:t>
          </a:r>
        </a:p>
      </dsp:txBody>
      <dsp:txXfrm>
        <a:off x="7560824" y="786532"/>
        <a:ext cx="2828285" cy="2828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B2A43-5296-4D2B-9A7E-84317CE9D8B3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78F44-1E69-45A6-BC83-BB40857D2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3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9F210FD2-9934-4B9A-A024-4AC4E25021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A93C7-540E-45FF-8767-755C0A4A65E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562" name="Rectangle 2">
            <a:extLst>
              <a:ext uri="{FF2B5EF4-FFF2-40B4-BE49-F238E27FC236}">
                <a16:creationId xmlns="" xmlns:a16="http://schemas.microsoft.com/office/drawing/2014/main" id="{8C53EC76-AAEB-4C08-B9F6-BBED4C2C3D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685800"/>
            <a:ext cx="3409950" cy="1919288"/>
          </a:xfrm>
          <a:ln/>
        </p:spPr>
      </p:sp>
      <p:sp>
        <p:nvSpPr>
          <p:cNvPr id="66563" name="Rectangle 3">
            <a:extLst>
              <a:ext uri="{FF2B5EF4-FFF2-40B4-BE49-F238E27FC236}">
                <a16:creationId xmlns="" xmlns:a16="http://schemas.microsoft.com/office/drawing/2014/main" id="{5758891D-A8BE-42EC-A040-7AE0A6B61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16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FF5C00BA-2939-486F-A189-AA3C0D9C38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5B442-758E-41BF-977A-3382A448CEB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="" xmlns:a16="http://schemas.microsoft.com/office/drawing/2014/main" id="{3790111F-2BAE-467E-A16E-CE0DB955FA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="" xmlns:a16="http://schemas.microsoft.com/office/drawing/2014/main" id="{EB500966-288B-4E43-9693-9559BDD57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492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Acute Traumatic Stress – </a:t>
            </a:r>
          </a:p>
          <a:p>
            <a:r>
              <a:rPr lang="en-US" dirty="0"/>
              <a:t>	Consisting of Casualties, fatalities and acts of terrorism will play an emotional role on the DSW. This is an “ACUTE” onset and different from “Emotional Stressors”.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BAA9AD-AF61-4A2C-814E-328D37A933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330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2A193D44-F392-4E61-8674-3D026E83DD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0AA1C-6812-4C9C-913E-F3E7F4BBB29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610" name="Rectangle 2">
            <a:extLst>
              <a:ext uri="{FF2B5EF4-FFF2-40B4-BE49-F238E27FC236}">
                <a16:creationId xmlns="" xmlns:a16="http://schemas.microsoft.com/office/drawing/2014/main" id="{3313C53E-2553-4533-B0EA-689045E031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="" xmlns:a16="http://schemas.microsoft.com/office/drawing/2014/main" id="{6C051B35-8F83-4B5A-B249-F7F4A1C2D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93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38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4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17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472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08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3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35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41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41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1327E3-7A52-47FB-8574-0CC4F946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83DA44B-AA38-40DA-A6DE-A8B9068F863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93DE768-8F99-4534-8BDB-D6C87C54D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80D80E-8398-4436-980F-FFB0B780FB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BF05E4-3CB2-4E2E-815C-861EC75D8D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F731CA59-CE23-4375-969D-0EDB4F60C30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BB01DD5-323F-428F-BBC8-BFB788755FD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352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3AA653-B77A-474A-979F-5FBF0A54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87947F2-D7EE-4F3E-9073-571AF08E1E6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4C08E9B-5D63-4B71-A271-38756A15C42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542AF4B4-315E-4BD0-8218-C726B1217E22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74A659-FBE4-4A2B-8808-6A19AFF76D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142A27-D463-4361-9D7B-2031E9FE9A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60D967F3-E6B7-4889-BA9A-DA4A1D3402A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B81ED482-7F0A-444D-940C-C78B81AD5ED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5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691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FB1471-64E1-452C-8345-569BBECB6924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02ED15-9991-41D7-B68A-8348D24927E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5384800" cy="186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6ED2CB1-AC7C-48CB-96FD-BFB9E26E857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4AECFC4B-9E2C-4989-99CC-CE5D5D4E915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9600" y="4000500"/>
            <a:ext cx="5384800" cy="186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796052C-F576-4395-BC5C-CF47B3BE31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017F4D84-4ED4-4E7A-A106-B628F24602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0C50CFC5-0B56-40A2-AC5F-285E2B0C7D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00F8CD23-B534-4C5C-83B2-D3DAB72CA19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8">
            <a:extLst>
              <a:ext uri="{FF2B5EF4-FFF2-40B4-BE49-F238E27FC236}">
                <a16:creationId xmlns="" xmlns:a16="http://schemas.microsoft.com/office/drawing/2014/main" id="{2B18B402-AF14-4B40-BDD1-1D935E062C8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888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5CC0FE-015C-4E19-9714-F0158F05E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AFF343-7248-44B1-8162-4A4C024E656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719264"/>
            <a:ext cx="5384800" cy="21288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18F8640-FDDA-4702-A339-8BEA0F1E909F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9600" y="4000501"/>
            <a:ext cx="5384800" cy="21304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D11DF63-5FF1-42C1-96E1-AC46791708D2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B466F082-DA4E-4B36-A76E-BC9BE9CBDC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612C572E-C9BD-4232-B2DC-734F46759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0858E003-C2B8-494E-A853-0301748CD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0A208146-2B2A-4146-9DCA-07BFA3173C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59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4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9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1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48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194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8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22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228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b="0" i="0" u="none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fmfd1\Desktop\Disaster%20Site%20Worker\Disaster%20Site%20Worker%20Files\5600%20Course%20Manual\04%20Respiratory%20Protection_2dm.ppt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hyperlink" Target="MODULE%206%20Decon.pptx" TargetMode="Externa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DB31055D-0EB9-432F-A348-5BC8A9064E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500" y="441959"/>
            <a:ext cx="11811000" cy="2209800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Disaster Site Worker Safety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8340F67D-590E-48D6-9E7B-B81F0AECB75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267200" y="2676939"/>
            <a:ext cx="6019800" cy="76200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Protective Equipment (PPE)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="" xmlns:a16="http://schemas.microsoft.com/office/drawing/2014/main" id="{0674D46B-91D2-43C3-80F7-EB5087A812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2B7CB0-96F5-4A15-8CFC-4245DF47495D}" type="slidenum"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2053" name="Group 5">
            <a:extLst>
              <a:ext uri="{FF2B5EF4-FFF2-40B4-BE49-F238E27FC236}">
                <a16:creationId xmlns="" xmlns:a16="http://schemas.microsoft.com/office/drawing/2014/main" id="{71F98EB8-B8B2-43F0-9761-F346DEF0EEBE}"/>
              </a:ext>
            </a:extLst>
          </p:cNvPr>
          <p:cNvGrpSpPr>
            <a:grpSpLocks/>
          </p:cNvGrpSpPr>
          <p:nvPr/>
        </p:nvGrpSpPr>
        <p:grpSpPr bwMode="auto">
          <a:xfrm>
            <a:off x="3644721" y="3225580"/>
            <a:ext cx="6712923" cy="1282026"/>
            <a:chOff x="1392" y="2112"/>
            <a:chExt cx="3881" cy="486"/>
          </a:xfrm>
        </p:grpSpPr>
        <p:pic>
          <p:nvPicPr>
            <p:cNvPr id="2054" name="Picture 6" descr="wa-3-01-quake-avan">
              <a:extLst>
                <a:ext uri="{FF2B5EF4-FFF2-40B4-BE49-F238E27FC236}">
                  <a16:creationId xmlns="" xmlns:a16="http://schemas.microsoft.com/office/drawing/2014/main" id="{5C03B5D9-F319-4939-9CF9-EB44EC5537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112"/>
              <a:ext cx="672" cy="480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Mailbox5">
              <a:extLst>
                <a:ext uri="{FF2B5EF4-FFF2-40B4-BE49-F238E27FC236}">
                  <a16:creationId xmlns="" xmlns:a16="http://schemas.microsoft.com/office/drawing/2014/main" id="{AA9A6530-995B-41D1-9645-65AD32DCE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112"/>
              <a:ext cx="672" cy="480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terroist with weapon">
              <a:extLst>
                <a:ext uri="{FF2B5EF4-FFF2-40B4-BE49-F238E27FC236}">
                  <a16:creationId xmlns="" xmlns:a16="http://schemas.microsoft.com/office/drawing/2014/main" id="{7C4F08C4-9BB3-40D8-8F78-8DE3B10C47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2112"/>
              <a:ext cx="602" cy="480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Responder level B">
              <a:extLst>
                <a:ext uri="{FF2B5EF4-FFF2-40B4-BE49-F238E27FC236}">
                  <a16:creationId xmlns="" xmlns:a16="http://schemas.microsoft.com/office/drawing/2014/main" id="{BF290CDB-FCA5-4410-9C85-8937633662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112"/>
              <a:ext cx="720" cy="480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triage4">
              <a:extLst>
                <a:ext uri="{FF2B5EF4-FFF2-40B4-BE49-F238E27FC236}">
                  <a16:creationId xmlns="" xmlns:a16="http://schemas.microsoft.com/office/drawing/2014/main" id="{3DED5FBA-10BF-4B80-BEB0-B614D3D551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112"/>
              <a:ext cx="639" cy="480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9" name="Picture 11" descr="comfort">
              <a:extLst>
                <a:ext uri="{FF2B5EF4-FFF2-40B4-BE49-F238E27FC236}">
                  <a16:creationId xmlns="" xmlns:a16="http://schemas.microsoft.com/office/drawing/2014/main" id="{D5A67D9A-687A-414B-B751-FE4C16498C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112"/>
              <a:ext cx="617" cy="486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172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859AD3F-D659-463A-B004-D09E6C5749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/>
          <a:stretch/>
        </p:blipFill>
        <p:spPr>
          <a:xfrm>
            <a:off x="5576552" y="1882234"/>
            <a:ext cx="6081865" cy="4498260"/>
          </a:xfrm>
          <a:prstGeom prst="rect">
            <a:avLst/>
          </a:prstGeom>
        </p:spPr>
      </p:pic>
      <p:sp>
        <p:nvSpPr>
          <p:cNvPr id="10247" name="Text Box 7">
            <a:extLst>
              <a:ext uri="{FF2B5EF4-FFF2-40B4-BE49-F238E27FC236}">
                <a16:creationId xmlns="" xmlns:a16="http://schemas.microsoft.com/office/drawing/2014/main" id="{8C54C9AD-4DB3-47B8-B16E-D89DD1C5D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2479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="" xmlns:a16="http://schemas.microsoft.com/office/drawing/2014/main" id="{67502495-FEF9-40B2-AFD9-E004A8608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54927" y="383021"/>
            <a:ext cx="5226270" cy="9231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4400" b="1" kern="1200" cap="all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Level D</a:t>
            </a:r>
          </a:p>
        </p:txBody>
      </p:sp>
      <p:sp>
        <p:nvSpPr>
          <p:cNvPr id="10261" name="Rectangle 21">
            <a:extLst>
              <a:ext uri="{FF2B5EF4-FFF2-40B4-BE49-F238E27FC236}">
                <a16:creationId xmlns="" xmlns:a16="http://schemas.microsoft.com/office/drawing/2014/main" id="{008E0D15-73E5-4E29-A4F2-26D53994AB0F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323557" y="1961426"/>
            <a:ext cx="5124205" cy="474564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D – CRITERIA</a:t>
            </a: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 is primarily a work uniform and is used for nuisance contamination only. It requires only coveralls and safety shoes/boots.</a:t>
            </a: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is based upon the situation (types of gloves, etc.). It should not be worn on any site where respiratory or skin hazards exist.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7">
            <a:extLst>
              <a:ext uri="{FF2B5EF4-FFF2-40B4-BE49-F238E27FC236}">
                <a16:creationId xmlns="" xmlns:a16="http://schemas.microsoft.com/office/drawing/2014/main" id="{0D52473B-BF46-4C6C-AC04-AF9100D9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36168C1-F407-478B-A6B9-C314E3A770D6}" type="slidenum"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50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6323F9C1-6CD5-4B8A-B07A-BB00AFAF6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250BDD-65E2-42A4-9BA6-1856ACE179F2}" type="slidenum"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2882" name="Rectangle 2">
            <a:extLst>
              <a:ext uri="{FF2B5EF4-FFF2-40B4-BE49-F238E27FC236}">
                <a16:creationId xmlns="" xmlns:a16="http://schemas.microsoft.com/office/drawing/2014/main" id="{B3CCF79F-866A-46BE-8103-15D384423E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37882" y="276896"/>
            <a:ext cx="10972800" cy="1371600"/>
          </a:xfrm>
        </p:spPr>
        <p:txBody>
          <a:bodyPr>
            <a:normAutofit/>
          </a:bodyPr>
          <a:lstStyle/>
          <a:p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and Mission Duration 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="" xmlns:a16="http://schemas.microsoft.com/office/drawing/2014/main" id="{4005C206-5CFA-4CD6-B7C7-C9773635EAF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3086" y="1724696"/>
            <a:ext cx="7221538" cy="441166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Physiological stressors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 stress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rate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 temperature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condition of the worker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Psychological stressors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in an unknown environment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in PPE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traumatic stress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Casualties and fatalities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Terrorist act itself</a:t>
            </a:r>
          </a:p>
          <a:p>
            <a:pPr>
              <a:lnSpc>
                <a:spcPct val="80000"/>
              </a:lnSpc>
            </a:pPr>
            <a:r>
              <a:rPr lang="en-US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Behavioral</a:t>
            </a:r>
          </a:p>
          <a:p>
            <a:pPr>
              <a:lnSpc>
                <a:spcPct val="80000"/>
              </a:lnSpc>
            </a:pPr>
            <a:r>
              <a:rPr lang="en-US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Emotional</a:t>
            </a:r>
          </a:p>
          <a:p>
            <a:pPr>
              <a:lnSpc>
                <a:spcPct val="80000"/>
              </a:lnSpc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884" name="Picture 4" descr="32170I">
            <a:extLst>
              <a:ext uri="{FF2B5EF4-FFF2-40B4-BE49-F238E27FC236}">
                <a16:creationId xmlns="" xmlns:a16="http://schemas.microsoft.com/office/drawing/2014/main" id="{D86055E5-A266-4444-B522-116242284373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34" y="1752600"/>
            <a:ext cx="4667518" cy="46675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75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>
            <a:extLst>
              <a:ext uri="{FF2B5EF4-FFF2-40B4-BE49-F238E27FC236}">
                <a16:creationId xmlns="" xmlns:a16="http://schemas.microsoft.com/office/drawing/2014/main" id="{31DFB9C1-F741-4475-94CB-4316D88F9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C4914C4-7A5F-4C2C-B58C-A36C38D11A85}" type="slidenum"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0965" name="Rectangle 5">
            <a:extLst>
              <a:ext uri="{FF2B5EF4-FFF2-40B4-BE49-F238E27FC236}">
                <a16:creationId xmlns="" xmlns:a16="http://schemas.microsoft.com/office/drawing/2014/main" id="{27CA5AFF-9EE0-4B3B-AF38-37EB967E417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55825" y="280987"/>
            <a:ext cx="8610600" cy="9302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PPE review</a:t>
            </a:r>
          </a:p>
        </p:txBody>
      </p:sp>
      <p:sp>
        <p:nvSpPr>
          <p:cNvPr id="40968" name="Rectangle 8">
            <a:extLst>
              <a:ext uri="{FF2B5EF4-FFF2-40B4-BE49-F238E27FC236}">
                <a16:creationId xmlns="" xmlns:a16="http://schemas.microsoft.com/office/drawing/2014/main" id="{B7BAEBAD-6D1F-4048-B1E0-69D2D9E37664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8267" y="2057166"/>
            <a:ext cx="5816600" cy="402431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have completed training for the PPE that will be used.</a:t>
            </a:r>
          </a:p>
          <a:p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 use PPE within its standard protection limits.</a:t>
            </a:r>
          </a:p>
          <a:p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steps to reduce PPE heat stress.</a:t>
            </a:r>
          </a:p>
        </p:txBody>
      </p:sp>
      <p:pic>
        <p:nvPicPr>
          <p:cNvPr id="40974" name="Picture 14">
            <a:extLst>
              <a:ext uri="{FF2B5EF4-FFF2-40B4-BE49-F238E27FC236}">
                <a16:creationId xmlns="" xmlns:a16="http://schemas.microsoft.com/office/drawing/2014/main" id="{AD33C1C3-E7A1-4441-8E82-F36C21CADD88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4"/>
          <a:srcRect r="11794"/>
          <a:stretch/>
        </p:blipFill>
        <p:spPr>
          <a:xfrm>
            <a:off x="6431891" y="2057165"/>
            <a:ext cx="5074309" cy="3828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23F1F7F-3728-47FA-BE53-0B2468664425}"/>
              </a:ext>
            </a:extLst>
          </p:cNvPr>
          <p:cNvSpPr txBox="1"/>
          <p:nvPr/>
        </p:nvSpPr>
        <p:spPr>
          <a:xfrm rot="16200000">
            <a:off x="3018791" y="3126607"/>
            <a:ext cx="615553" cy="3803658"/>
          </a:xfrm>
          <a:prstGeom prst="rect">
            <a:avLst/>
          </a:prstGeom>
          <a:noFill/>
        </p:spPr>
        <p:txBody>
          <a:bodyPr vert="vert" wrap="squar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ACTIVITY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947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>
            <a:hlinkClick r:id="rId3" action="ppaction://hlinkpres?slideindex=1&amp;slidetitle="/>
            <a:extLst>
              <a:ext uri="{FF2B5EF4-FFF2-40B4-BE49-F238E27FC236}">
                <a16:creationId xmlns="" xmlns:a16="http://schemas.microsoft.com/office/drawing/2014/main" id="{0DE85149-33F0-4CCF-9689-A5C91DB518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Frame 27">
            <a:hlinkClick r:id="rId6" action="ppaction://hlinkpres?slideindex=1&amp;slidetitle="/>
            <a:extLst>
              <a:ext uri="{FF2B5EF4-FFF2-40B4-BE49-F238E27FC236}">
                <a16:creationId xmlns="" xmlns:a16="http://schemas.microsoft.com/office/drawing/2014/main" id="{4F6EE514-8461-40BC-978F-76F45A804386}"/>
              </a:ext>
            </a:extLst>
          </p:cNvPr>
          <p:cNvSpPr/>
          <p:nvPr/>
        </p:nvSpPr>
        <p:spPr>
          <a:xfrm>
            <a:off x="827964" y="1499390"/>
            <a:ext cx="2011680" cy="731520"/>
          </a:xfrm>
          <a:prstGeom prst="fram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DECON</a:t>
            </a:r>
          </a:p>
        </p:txBody>
      </p:sp>
      <p:sp>
        <p:nvSpPr>
          <p:cNvPr id="14" name="Title 3">
            <a:extLst>
              <a:ext uri="{FF2B5EF4-FFF2-40B4-BE49-F238E27FC236}">
                <a16:creationId xmlns="" xmlns:a16="http://schemas.microsoft.com/office/drawing/2014/main" id="{AE24A73B-EF3D-4AB6-9531-DCAFA5A3A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305" y="206362"/>
            <a:ext cx="3708368" cy="1293028"/>
          </a:xfrm>
        </p:spPr>
        <p:txBody>
          <a:bodyPr>
            <a:no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Dashboard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527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E0C78128-F88A-425A-A182-2052A37A0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16051" y="89302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="" xmlns:a16="http://schemas.microsoft.com/office/drawing/2014/main" id="{709A0D4D-0706-4E9D-A5C9-72391D3F44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222694"/>
            <a:ext cx="10820400" cy="4101905"/>
          </a:xfrm>
        </p:spPr>
        <p:txBody>
          <a:bodyPr/>
          <a:lstStyle/>
          <a:p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specific conditions that determine PPE level selections. </a:t>
            </a:r>
          </a:p>
          <a:p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the Levels of PPE for Disaster Site Workers.</a:t>
            </a:r>
          </a:p>
          <a:p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the physiological and psychological stressors that can affect users of all Levels of PPE.</a:t>
            </a:r>
          </a:p>
          <a:p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challenges and techniques for communication while working in Level C PPE.</a:t>
            </a:r>
          </a:p>
          <a:p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Properly don and doff the Level C protective clothing and respiratory protection.</a:t>
            </a:r>
          </a:p>
          <a:p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the limitations while wearing PPE.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2CEEFFE4-459B-47FD-A7B5-0A9C4C63B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E3CB4-7F35-41FC-8BC0-147A08C7C455}" type="slidenum"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4804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="" xmlns:a16="http://schemas.microsoft.com/office/drawing/2014/main" id="{20CB76CE-CA17-495A-88BB-09CB15B334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746125"/>
            <a:ext cx="8610600" cy="1293028"/>
          </a:xfrm>
        </p:spPr>
        <p:txBody>
          <a:bodyPr>
            <a:noAutofit/>
          </a:bodyPr>
          <a:lstStyle/>
          <a:p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Worker Protection </a:t>
            </a:r>
            <a:r>
              <a:rPr lang="en-U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Against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CBRNE Agents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81E9F7D7-09AE-434A-8182-5C1011B04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E626DB4-E653-4CF3-8D08-F196FCE5E932}" type="slidenum"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111621" name="Rectangle 3">
            <a:extLst>
              <a:ext uri="{FF2B5EF4-FFF2-40B4-BE49-F238E27FC236}">
                <a16:creationId xmlns="" xmlns:a16="http://schemas.microsoft.com/office/drawing/2014/main" id="{E6F5F45B-FDAB-431C-9795-499918395B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0923109"/>
              </p:ext>
            </p:extLst>
          </p:nvPr>
        </p:nvGraphicFramePr>
        <p:xfrm>
          <a:off x="685799" y="2075648"/>
          <a:ext cx="10980683" cy="4401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39995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BB9BA3-7E8C-4D78-9665-4B17AC126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857" y="2213035"/>
            <a:ext cx="5956248" cy="4349570"/>
          </a:xfrm>
          <a:prstGeom prst="rect">
            <a:avLst/>
          </a:prstGeom>
        </p:spPr>
      </p:pic>
      <p:sp>
        <p:nvSpPr>
          <p:cNvPr id="10247" name="Text Box 7">
            <a:extLst>
              <a:ext uri="{FF2B5EF4-FFF2-40B4-BE49-F238E27FC236}">
                <a16:creationId xmlns="" xmlns:a16="http://schemas.microsoft.com/office/drawing/2014/main" id="{8C54C9AD-4DB3-47B8-B16E-D89DD1C5D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2479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="" xmlns:a16="http://schemas.microsoft.com/office/drawing/2014/main" id="{67502495-FEF9-40B2-AFD9-E004A8608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6230" y="822016"/>
            <a:ext cx="11650718" cy="123784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altLang="en-US" sz="4400" b="1" kern="1200" cap="all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Levels of Personal Protective Equipment </a:t>
            </a:r>
          </a:p>
        </p:txBody>
      </p:sp>
      <p:sp>
        <p:nvSpPr>
          <p:cNvPr id="10261" name="Rectangle 21">
            <a:extLst>
              <a:ext uri="{FF2B5EF4-FFF2-40B4-BE49-F238E27FC236}">
                <a16:creationId xmlns="" xmlns:a16="http://schemas.microsoft.com/office/drawing/2014/main" id="{008E0D15-73E5-4E29-A4F2-26D53994AB0F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2364573"/>
            <a:ext cx="4787721" cy="38541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protective equipment is divided into four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 based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degree of protection afforded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Disaster Site Workers will be working in:</a:t>
            </a:r>
          </a:p>
          <a:p>
            <a:pPr lvl="1"/>
            <a:r>
              <a:rPr lang="en-US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C</a:t>
            </a:r>
          </a:p>
          <a:p>
            <a:pPr lvl="1"/>
            <a:r>
              <a:rPr lang="en-US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D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="" xmlns:a16="http://schemas.microsoft.com/office/drawing/2014/main" id="{0D52473B-BF46-4C6C-AC04-AF9100D9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36168C1-F407-478B-A6B9-C314E3A770D6}" type="slidenum"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332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="" xmlns:a16="http://schemas.microsoft.com/office/drawing/2014/main" id="{67502495-FEF9-40B2-AFD9-E004A8608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2645" y="140594"/>
            <a:ext cx="10058400" cy="1295400"/>
          </a:xfrm>
        </p:spPr>
        <p:txBody>
          <a:bodyPr>
            <a:normAutofit/>
          </a:bodyPr>
          <a:lstStyle/>
          <a:p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C</a:t>
            </a:r>
          </a:p>
        </p:txBody>
      </p:sp>
      <p:sp>
        <p:nvSpPr>
          <p:cNvPr id="10261" name="Rectangle 21">
            <a:extLst>
              <a:ext uri="{FF2B5EF4-FFF2-40B4-BE49-F238E27FC236}">
                <a16:creationId xmlns="" xmlns:a16="http://schemas.microsoft.com/office/drawing/2014/main" id="{008E0D15-73E5-4E29-A4F2-26D53994AB0F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1130636" y="2114560"/>
            <a:ext cx="6050968" cy="3800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b="1" dirty="0"/>
              <a:t>Level C – CRITERIA</a:t>
            </a:r>
          </a:p>
          <a:p>
            <a:pPr lvl="1"/>
            <a:r>
              <a:rPr lang="en-US" altLang="en-US" sz="2800" dirty="0"/>
              <a:t>The concentration(s) and type(s)of airborne substance(s) is known and the criteria for using air purifying respirators are met.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="" xmlns:a16="http://schemas.microsoft.com/office/drawing/2014/main" id="{0D52473B-BF46-4C6C-AC04-AF9100D9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6168C1-F407-478B-A6B9-C314E3A770D6}" type="slidenum"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247" name="Text Box 7">
            <a:extLst>
              <a:ext uri="{FF2B5EF4-FFF2-40B4-BE49-F238E27FC236}">
                <a16:creationId xmlns="" xmlns:a16="http://schemas.microsoft.com/office/drawing/2014/main" id="{8C54C9AD-4DB3-47B8-B16E-D89DD1C5D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2479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859AD3F-D659-463A-B004-D09E6C574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7333" l="9778" r="89778">
                        <a14:foregroundMark x1="46667" y1="2667" x2="46667" y2="2667"/>
                        <a14:foregroundMark x1="48889" y1="36000" x2="48889" y2="36000"/>
                        <a14:foregroundMark x1="56889" y1="91556" x2="56889" y2="91556"/>
                        <a14:foregroundMark x1="44889" y1="96444" x2="44889" y2="96444"/>
                        <a14:foregroundMark x1="45778" y1="97333" x2="45778" y2="97333"/>
                        <a14:backgroundMark x1="52000" y1="92000" x2="52000" y2="92000"/>
                        <a14:backgroundMark x1="47111" y1="2222" x2="47111" y2="2222"/>
                        <a14:backgroundMark x1="46667" y1="97333" x2="46667" y2="97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9594" y="1435994"/>
            <a:ext cx="4812406" cy="48124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72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="" xmlns:a16="http://schemas.microsoft.com/office/drawing/2014/main" id="{67502495-FEF9-40B2-AFD9-E004A8608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1880" y="405536"/>
            <a:ext cx="7799754" cy="868998"/>
          </a:xfrm>
        </p:spPr>
        <p:txBody>
          <a:bodyPr>
            <a:normAutofit/>
          </a:bodyPr>
          <a:lstStyle/>
          <a:p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c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="" xmlns:a16="http://schemas.microsoft.com/office/drawing/2014/main" id="{0D52473B-BF46-4C6C-AC04-AF9100D9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6168C1-F407-478B-A6B9-C314E3A770D6}" type="slidenum">
              <a:rPr kumimoji="0" lang="en-US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247" name="Text Box 7">
            <a:extLst>
              <a:ext uri="{FF2B5EF4-FFF2-40B4-BE49-F238E27FC236}">
                <a16:creationId xmlns="" xmlns:a16="http://schemas.microsoft.com/office/drawing/2014/main" id="{8C54C9AD-4DB3-47B8-B16E-D89DD1C5D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2479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51C4B1A-5992-4493-B4FD-0A3B2378FC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22" r="29354"/>
          <a:stretch/>
        </p:blipFill>
        <p:spPr>
          <a:xfrm>
            <a:off x="9481816" y="840035"/>
            <a:ext cx="2374474" cy="58655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FD08A96-C185-4358-9CBB-EBFBEF265401}"/>
              </a:ext>
            </a:extLst>
          </p:cNvPr>
          <p:cNvSpPr txBox="1"/>
          <p:nvPr/>
        </p:nvSpPr>
        <p:spPr>
          <a:xfrm>
            <a:off x="516016" y="2136338"/>
            <a:ext cx="30329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RESPIRATORY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Full face with cartridges approved for the type of exposures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Half Mask Air Purifying Respirator (APR)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A2225AD-C4F7-4F04-822E-1D7875927632}"/>
              </a:ext>
            </a:extLst>
          </p:cNvPr>
          <p:cNvSpPr txBox="1"/>
          <p:nvPr/>
        </p:nvSpPr>
        <p:spPr>
          <a:xfrm>
            <a:off x="3645877" y="2136338"/>
            <a:ext cx="31386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SUIT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Chemical-resistant clothing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One-piece coverall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Hooded two-piece chemical splash suit, chemical-resistant hood and apron, or disposal chemical-resistant coveralls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Gloves – Inner &amp; Outer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E172DB-4B9A-463A-A0C7-CCDD60057551}"/>
              </a:ext>
            </a:extLst>
          </p:cNvPr>
          <p:cNvSpPr txBox="1"/>
          <p:nvPr/>
        </p:nvSpPr>
        <p:spPr>
          <a:xfrm>
            <a:off x="6784561" y="2136338"/>
            <a:ext cx="2697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FOOT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Chemical resistant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Steel toe &amp; shank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346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="" xmlns:a16="http://schemas.microsoft.com/office/drawing/2014/main" id="{6E1BB264-334D-4C12-BC62-42175F009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7566" y="38100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C</a:t>
            </a:r>
            <a:endParaRPr lang="en-US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="" xmlns:a16="http://schemas.microsoft.com/office/drawing/2014/main" id="{066A21A4-54A6-493A-80A1-CC37FA6215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799" y="2194560"/>
            <a:ext cx="6086061" cy="402412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Optional items:</a:t>
            </a:r>
          </a:p>
          <a:p>
            <a:pPr lvl="1"/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Protective inserts (as needed)</a:t>
            </a:r>
          </a:p>
          <a:p>
            <a:pPr lvl="1"/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Cloth coveralls</a:t>
            </a:r>
          </a:p>
          <a:p>
            <a:pPr lvl="1"/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</a:t>
            </a:r>
          </a:p>
          <a:p>
            <a:pPr lvl="1"/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hat</a:t>
            </a:r>
          </a:p>
          <a:p>
            <a:pPr lvl="1"/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Escape mask</a:t>
            </a:r>
          </a:p>
          <a:p>
            <a:pPr lvl="1"/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AC9CE01E-C6FC-41B4-BC97-69DFB012D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E780F-79EF-4CC6-8026-B832ED89B6FD}" type="slidenum"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029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2E39533B-7DA3-4398-A7D8-AD6F1C3E3B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77" name="Rectangle 76">
            <a:extLst>
              <a:ext uri="{FF2B5EF4-FFF2-40B4-BE49-F238E27FC236}">
                <a16:creationId xmlns="" xmlns:a16="http://schemas.microsoft.com/office/drawing/2014/main" id="{D2236EFC-27D0-482D-9CB7-09291B6610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="" xmlns:a16="http://schemas.microsoft.com/office/drawing/2014/main" id="{A3FF5A6A-30B6-4EF9-A4DE-8BF247DDC6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81" name="Rounded Rectangle 27">
            <a:extLst>
              <a:ext uri="{FF2B5EF4-FFF2-40B4-BE49-F238E27FC236}">
                <a16:creationId xmlns="" xmlns:a16="http://schemas.microsoft.com/office/drawing/2014/main" id="{94CA8758-E626-43DE-AC70-42C360EAD3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46354" y="1000126"/>
            <a:ext cx="2371052" cy="2344509"/>
          </a:xfrm>
          <a:prstGeom prst="roundRect">
            <a:avLst>
              <a:gd name="adj" fmla="val 2054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28">
            <a:extLst>
              <a:ext uri="{FF2B5EF4-FFF2-40B4-BE49-F238E27FC236}">
                <a16:creationId xmlns="" xmlns:a16="http://schemas.microsoft.com/office/drawing/2014/main" id="{EB312E21-22B4-4051-A407-200F3ED903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068473" y="1000125"/>
            <a:ext cx="2359152" cy="4854476"/>
          </a:xfrm>
          <a:prstGeom prst="roundRect">
            <a:avLst>
              <a:gd name="adj" fmla="val 169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46" name="Picture 6" descr="Picture17">
            <a:extLst>
              <a:ext uri="{FF2B5EF4-FFF2-40B4-BE49-F238E27FC236}">
                <a16:creationId xmlns="" xmlns:a16="http://schemas.microsoft.com/office/drawing/2014/main" id="{8AFDC8F8-573D-4D27-BA80-A28F938A94A8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7679" y="1461865"/>
            <a:ext cx="2048401" cy="14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44" name="Picture 4" descr="Picture3">
            <a:extLst>
              <a:ext uri="{FF2B5EF4-FFF2-40B4-BE49-F238E27FC236}">
                <a16:creationId xmlns="" xmlns:a16="http://schemas.microsoft.com/office/drawing/2014/main" id="{9566FD69-42E4-413F-8F09-F9E5F281385C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98" y="2248638"/>
            <a:ext cx="2048401" cy="23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" name="Rounded Rectangle 31">
            <a:extLst>
              <a:ext uri="{FF2B5EF4-FFF2-40B4-BE49-F238E27FC236}">
                <a16:creationId xmlns="" xmlns:a16="http://schemas.microsoft.com/office/drawing/2014/main" id="{C29EBB4C-4B87-4609-B35E-ACF6D1A7D0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46354" y="3500921"/>
            <a:ext cx="2371052" cy="2358261"/>
          </a:xfrm>
          <a:prstGeom prst="roundRect">
            <a:avLst>
              <a:gd name="adj" fmla="val 2054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0159A0F-E6FE-4EAE-AB5F-C4F94EF136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89778" l="4889" r="96444">
                        <a14:foregroundMark x1="5333" y1="42222" x2="5333" y2="42222"/>
                        <a14:foregroundMark x1="5333" y1="35556" x2="5333" y2="35556"/>
                        <a14:foregroundMark x1="8889" y1="74667" x2="8889" y2="74667"/>
                        <a14:foregroundMark x1="94222" y1="67111" x2="94222" y2="67111"/>
                        <a14:foregroundMark x1="96444" y1="73778" x2="96444" y2="73778"/>
                        <a14:foregroundMark x1="64444" y1="88444" x2="64444" y2="88444"/>
                        <a14:foregroundMark x1="32000" y1="85778" x2="32000" y2="85778"/>
                        <a14:foregroundMark x1="40000" y1="88889" x2="40000" y2="88889"/>
                        <a14:foregroundMark x1="24000" y1="81778" x2="24000" y2="81778"/>
                        <a14:foregroundMark x1="51111" y1="10667" x2="51111" y2="10667"/>
                        <a14:foregroundMark x1="92889" y1="42222" x2="92889" y2="42222"/>
                        <a14:foregroundMark x1="95111" y1="42222" x2="95111" y2="42222"/>
                        <a14:backgroundMark x1="7556" y1="37778" x2="7556" y2="37778"/>
                        <a14:backgroundMark x1="10222" y1="70667" x2="10222" y2="70667"/>
                        <a14:backgroundMark x1="90667" y1="71111" x2="90667" y2="71111"/>
                        <a14:backgroundMark x1="90667" y1="71111" x2="90667" y2="71111"/>
                        <a14:backgroundMark x1="89333" y1="71111" x2="89333" y2="7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7789" y="3695961"/>
            <a:ext cx="1968181" cy="1968181"/>
          </a:xfrm>
          <a:prstGeom prst="rect">
            <a:avLst/>
          </a:prstGeom>
        </p:spPr>
      </p:pic>
      <p:sp>
        <p:nvSpPr>
          <p:cNvPr id="7" name="Slide Number Placeholder 7">
            <a:extLst>
              <a:ext uri="{FF2B5EF4-FFF2-40B4-BE49-F238E27FC236}">
                <a16:creationId xmlns="" xmlns:a16="http://schemas.microsoft.com/office/drawing/2014/main" id="{0381DF4F-CD45-425A-8F4C-5CD51C38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defTabSz="45720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D394550-753E-4020-8F68-F3CFD6DA07AD}" type="slidenum">
              <a:rPr kumimoji="0" lang="en-US" altLang="en-US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pPr marR="0" lvl="0" indent="0" defTabSz="45720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2642" name="Rectangle 2">
            <a:extLst>
              <a:ext uri="{FF2B5EF4-FFF2-40B4-BE49-F238E27FC236}">
                <a16:creationId xmlns="" xmlns:a16="http://schemas.microsoft.com/office/drawing/2014/main" id="{E4B5279D-B141-4F6F-98C2-6764B350F1F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8812" y="1441450"/>
            <a:ext cx="6377541" cy="122049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Protection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="" xmlns:a16="http://schemas.microsoft.com/office/drawing/2014/main" id="{2981972B-1003-4B7F-99D4-7B8415780A4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799" y="3193366"/>
            <a:ext cx="5709487" cy="298119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Air-Purifying Respirator (N95)</a:t>
            </a:r>
          </a:p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&amp; Half Mask with cartridges</a:t>
            </a:r>
          </a:p>
          <a:p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Powered Air-Purifying Respirators (PAPRs) </a:t>
            </a:r>
          </a:p>
          <a:p>
            <a:endPara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27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>
            <a:extLst>
              <a:ext uri="{FF2B5EF4-FFF2-40B4-BE49-F238E27FC236}">
                <a16:creationId xmlns="" xmlns:a16="http://schemas.microsoft.com/office/drawing/2014/main" id="{28E8EFF4-947A-49EE-8436-571988BD7E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/>
              <a:t>Air-Purifying Respirators </a:t>
            </a:r>
          </a:p>
        </p:txBody>
      </p:sp>
      <p:sp>
        <p:nvSpPr>
          <p:cNvPr id="52425" name="Rectangle 1225">
            <a:extLst>
              <a:ext uri="{FF2B5EF4-FFF2-40B4-BE49-F238E27FC236}">
                <a16:creationId xmlns="" xmlns:a16="http://schemas.microsoft.com/office/drawing/2014/main" id="{ACF9AF80-53CA-438C-8609-D74DE77A919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3178629"/>
            <a:ext cx="6825343" cy="304005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sz="2400" dirty="0"/>
              <a:t>Air-purifying respirator (APR)</a:t>
            </a:r>
          </a:p>
          <a:p>
            <a:r>
              <a:rPr lang="en-US" altLang="en-US" sz="2400" dirty="0"/>
              <a:t>Filter(s)</a:t>
            </a:r>
          </a:p>
          <a:p>
            <a:r>
              <a:rPr lang="en-US" altLang="en-US" sz="2400" dirty="0"/>
              <a:t>Powered air-purifying respirator</a:t>
            </a:r>
          </a:p>
          <a:p>
            <a:r>
              <a:rPr lang="en-US" altLang="en-US" sz="2400" dirty="0"/>
              <a:t>Qualitative and quantitative fit testing</a:t>
            </a:r>
          </a:p>
        </p:txBody>
      </p:sp>
      <p:pic>
        <p:nvPicPr>
          <p:cNvPr id="52427" name="Picture 1227">
            <a:extLst>
              <a:ext uri="{FF2B5EF4-FFF2-40B4-BE49-F238E27FC236}">
                <a16:creationId xmlns="" xmlns:a16="http://schemas.microsoft.com/office/drawing/2014/main" id="{64711925-92E3-4F40-9788-7B83FCA7B5C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" b="28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Slide Number Placeholder 6">
            <a:extLst>
              <a:ext uri="{FF2B5EF4-FFF2-40B4-BE49-F238E27FC236}">
                <a16:creationId xmlns="" xmlns:a16="http://schemas.microsoft.com/office/drawing/2014/main" id="{01393A8E-580A-431F-92DA-8168546843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63000" y="38100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8D8C505-DF2A-4F7A-ACDE-222CAFD58C3A}" type="slidenum">
              <a:rPr kumimoji="0" lang="en-US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72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305090&quot;&gt;&lt;object type=&quot;3&quot; unique_id=&quot;305091&quot;&gt;&lt;property id=&quot;20148&quot; value=&quot;5&quot;/&gt;&lt;property id=&quot;20300&quot; value=&quot;Slide 1 - &amp;quot;Disaster Site Worker Safety&amp;quot;&quot;/&gt;&lt;property id=&quot;20307&quot; value=&quot;257&quot;/&gt;&lt;/object&gt;&lt;object type=&quot;3&quot; unique_id=&quot;305092&quot;&gt;&lt;property id=&quot;20148&quot; value=&quot;5&quot;/&gt;&lt;property id=&quot;20300&quot; value=&quot;Slide 2 - &amp;quot;Objectives&amp;quot;&quot;/&gt;&lt;property id=&quot;20307&quot; value=&quot;258&quot;/&gt;&lt;/object&gt;&lt;object type=&quot;3&quot; unique_id=&quot;305093&quot;&gt;&lt;property id=&quot;20148&quot; value=&quot;5&quot;/&gt;&lt;property id=&quot;20300&quot; value=&quot;Slide 3 - &amp;quot;Worker Protection Against CBRNE Agents &amp;quot;&quot;/&gt;&lt;property id=&quot;20307&quot; value=&quot;259&quot;/&gt;&lt;/object&gt;&lt;object type=&quot;3&quot; unique_id=&quot;305094&quot;&gt;&lt;property id=&quot;20148&quot; value=&quot;5&quot;/&gt;&lt;property id=&quot;20300&quot; value=&quot;Slide 4 - &amp;quot;Levels of Personal Protective Equipment &amp;quot;&quot;/&gt;&lt;property id=&quot;20307&quot; value=&quot;260&quot;/&gt;&lt;/object&gt;&lt;object type=&quot;3&quot; unique_id=&quot;305095&quot;&gt;&lt;property id=&quot;20148&quot; value=&quot;5&quot;/&gt;&lt;property id=&quot;20300&quot; value=&quot;Slide 5 - &amp;quot;Level C&amp;quot;&quot;/&gt;&lt;property id=&quot;20307&quot; value=&quot;261&quot;/&gt;&lt;/object&gt;&lt;object type=&quot;3&quot; unique_id=&quot;305096&quot;&gt;&lt;property id=&quot;20148&quot; value=&quot;5&quot;/&gt;&lt;property id=&quot;20300&quot; value=&quot;Slide 6 - &amp;quot;Level c&amp;quot;&quot;/&gt;&lt;property id=&quot;20307&quot; value=&quot;262&quot;/&gt;&lt;/object&gt;&lt;object type=&quot;3&quot; unique_id=&quot;305097&quot;&gt;&lt;property id=&quot;20148&quot; value=&quot;5&quot;/&gt;&lt;property id=&quot;20300&quot; value=&quot;Slide 7 - &amp;quot;Level C&amp;quot;&quot;/&gt;&lt;property id=&quot;20307&quot; value=&quot;263&quot;/&gt;&lt;/object&gt;&lt;object type=&quot;3&quot; unique_id=&quot;305098&quot;&gt;&lt;property id=&quot;20148&quot; value=&quot;5&quot;/&gt;&lt;property id=&quot;20300&quot; value=&quot;Slide 8 - &amp;quot;Respiratory Protection&amp;quot;&quot;/&gt;&lt;property id=&quot;20307&quot; value=&quot;264&quot;/&gt;&lt;/object&gt;&lt;object type=&quot;3&quot; unique_id=&quot;305099&quot;&gt;&lt;property id=&quot;20148&quot; value=&quot;5&quot;/&gt;&lt;property id=&quot;20300&quot; value=&quot;Slide 9 - &amp;quot;Air-Purifying Respirators &amp;quot;&quot;/&gt;&lt;property id=&quot;20307&quot; value=&quot;265&quot;/&gt;&lt;/object&gt;&lt;object type=&quot;3&quot; unique_id=&quot;305100&quot;&gt;&lt;property id=&quot;20148&quot; value=&quot;5&quot;/&gt;&lt;property id=&quot;20300&quot; value=&quot;Slide 10 - &amp;quot;Level D&amp;quot;&quot;/&gt;&lt;property id=&quot;20307&quot; value=&quot;266&quot;/&gt;&lt;/object&gt;&lt;object type=&quot;3&quot; unique_id=&quot;305101&quot;&gt;&lt;property id=&quot;20148&quot; value=&quot;5&quot;/&gt;&lt;property id=&quot;20300&quot; value=&quot;Slide 11 - &amp;quot;Safety and Mission Duration &amp;quot;&quot;/&gt;&lt;property id=&quot;20307&quot; value=&quot;267&quot;/&gt;&lt;/object&gt;&lt;object type=&quot;3&quot; unique_id=&quot;305102&quot;&gt;&lt;property id=&quot;20148&quot; value=&quot;5&quot;/&gt;&lt;property id=&quot;20300&quot; value=&quot;Slide 12 - &amp;quot;PPE review&amp;quot;&quot;/&gt;&lt;property id=&quot;20307&quot; value=&quot;268&quot;/&gt;&lt;/object&gt;&lt;object type=&quot;3&quot; unique_id=&quot;305103&quot;&gt;&lt;property id=&quot;20148&quot; value=&quot;5&quot;/&gt;&lt;property id=&quot;20300&quot; value=&quot;Slide 13 - &amp;quot;Dashboard&amp;quot;&quot;/&gt;&lt;property id=&quot;20307&quot; value=&quot;269&quot;/&gt;&lt;/object&gt;&lt;/object&gt;&lt;object type=&quot;8&quot; unique_id=&quot;305118&quot;&gt;&lt;/object&gt;&lt;/object&gt;&lt;/database&gt;"/>
  <p:tag name="ARTICULATE_SLIDE_COUNT" val="13"/>
  <p:tag name="MMPROD_NEXTUNIQUEID" val="10010"/>
  <p:tag name="ARTICULATE_PROJECT_OPEN" val="0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420</Words>
  <Application>Microsoft Office PowerPoint</Application>
  <PresentationFormat>Widescreen</PresentationFormat>
  <Paragraphs>95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</vt:lpstr>
      <vt:lpstr>Vapor Trail</vt:lpstr>
      <vt:lpstr>Disaster Site Worker Safety</vt:lpstr>
      <vt:lpstr>Objectives</vt:lpstr>
      <vt:lpstr>Worker Protection Against CBRNE Agents </vt:lpstr>
      <vt:lpstr>Levels of Personal Protective Equipment </vt:lpstr>
      <vt:lpstr>Level C</vt:lpstr>
      <vt:lpstr>Level c</vt:lpstr>
      <vt:lpstr>Level C</vt:lpstr>
      <vt:lpstr>Respiratory Protection</vt:lpstr>
      <vt:lpstr>Air-Purifying Respirators </vt:lpstr>
      <vt:lpstr>Level D</vt:lpstr>
      <vt:lpstr>Safety and Mission Duration </vt:lpstr>
      <vt:lpstr>PPE review</vt:lpstr>
      <vt:lpstr>Dashboard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Disaster Site Worker Safety</dc:title>
  <dc:creator>Paul Wind</dc:creator>
  <cp:lastModifiedBy>Owner</cp:lastModifiedBy>
  <cp:revision>7</cp:revision>
  <dcterms:created xsi:type="dcterms:W3CDTF">2018-03-12T03:50:06Z</dcterms:created>
  <dcterms:modified xsi:type="dcterms:W3CDTF">2018-09-25T23:48:17Z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36B5ADAC-BFF3-4657-AE81-FC9153FD3561</vt:lpwstr>
  </property>
  <property fmtid="{D5CDD505-2E9C-101B-9397-08002B2CF9AE}" pid="3" name="ArticulatePath">
    <vt:lpwstr>MODULE 5 Personal Protective Equipment</vt:lpwstr>
  </property>
</Properties>
</file>